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DATA-DRIVEN SOLUTIONS FOR PCOS: EXPLORING MACHINE LEARNING IN DIAGNOSTIC PROCESSES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36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607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Barrera, F. J., Brown, E. D. L., Rojo, A., Obeso, J., Plata, H., Lincango, E. P., Terry, N., Rodríguez-Gutiérrez, R., Hall, J. E., &amp; Shekhar, S. (2023). Application of machine learning and artificial intelligence in the diagnosis and classification of polycystic ovarian syndrome: a systematic review. Frontiers in endocrinology, 14, 1106625. https://doi.org/10.3389/fendo.2023.1106625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407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Elmannai, H., El-Rashidy, N., Mashal, I., Alohali, M. A., Farag, S., El-Sappagh, S., &amp; Saleh, H. (2023). Polycystic Ovary Syndrome Detection Machine Learning Model Based on Optimized Feature Selection and Explainable Artificial Intelligence. Diagnostics (Basel, Switzerland), 13(8), 1506. https://doi.org/10.3390/diagnostics13081506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920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Rasquin, L. I., Anastasopoulou, C., &amp; Mayrin, J. V. (2022, November 15). Polycystic ovarian disease. In StatPearls [Internet]. Treasure Island (FL): StatPearls Publishing. Available from https://www.ncbi.nlm.nih.gov/books/NBK459251/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173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9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543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BACKGROUND OF THE STUDY ML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332928" y="3485436"/>
            <a:ext cx="2988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ANALYSIS DISCUSSION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72067" y="348543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STATISTICAL TESTS FUTURE PLAN OF 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760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Polycystic ovary syndrome, commonly known as PCOS, often comes with a high number of small follicles, resembling cysts, situated just beneath the ovary's surface. These underdeveloped follicles contain eggs.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57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 first, what is PCOS?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03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44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9469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Fertility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9484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79% of women with PCOS experience fertility challenges.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9044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49469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Weight changes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9484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67% of women with PCOS experience weight changes.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9044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49469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Menstrual Irregularity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9484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56% of women with PCOS experience irregularity of menstrual cycle.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7386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syndrome is associated with health risks. These include infertility, metabolic syndrome, and type 2 diabetes. Cardiovascular disease and mental health issues are also associated.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4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Pattern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273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Accounts for individual variations in symptoms and risk factors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7981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Medicine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840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screening tools provide consistent, objective assessments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4311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Addressing Healthcare Disparities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clinicians with valuable decision support tools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project aims to develop accurate machine-learning models for PCOS prediction using health data. It aims to surpass traditional diagnostics. (ROC AUC 73-100% in previous studies).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framework provides a structured approach to analyzing PCOS prediction using machine learning. From data preparation to model selection and interpretation that has been used in the project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057" y="2823567"/>
            <a:ext cx="5279469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79865"/>
            <a:ext cx="22860" cy="3240167"/>
          </a:xfrm>
          <a:prstGeom prst="roundRect">
            <a:avLst>
              <a:gd name="adj" fmla="val 340199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574334" y="4084915"/>
            <a:ext cx="555427" cy="22860"/>
          </a:xfrm>
          <a:prstGeom prst="roundRect">
            <a:avLst>
              <a:gd name="adj" fmla="val 340199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106900" y="3888105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314" y="3922812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75033" y="3865007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PCOS Prevalence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8057" y="4265414"/>
            <a:ext cx="574143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shows a higher number of individuals without PCOS.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640" y="5010626"/>
            <a:ext cx="555427" cy="22860"/>
          </a:xfrm>
          <a:prstGeom prst="roundRect">
            <a:avLst>
              <a:gd name="adj" fmla="val 340199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900" y="4813816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314" y="4848523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40911" y="4790718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 Distribution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40911" y="5191125"/>
            <a:ext cx="574143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18-25 age group has the highest count of individuals.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4334" y="5843826"/>
            <a:ext cx="555427" cy="22860"/>
          </a:xfrm>
          <a:prstGeom prst="roundRect">
            <a:avLst>
              <a:gd name="adj" fmla="val 340199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900" y="5647015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314" y="5681722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75033" y="5623917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Symptom Analysis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8057" y="6024324"/>
            <a:ext cx="574143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"Irregular periods" and "Hair thinning" are common symptoms.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48057" y="7128272"/>
            <a:ext cx="1333428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contains information from 267 individuals. It was collected primarily in Mumbai and surrounding areas in India. The dataset includes both PCOS-positive and PCOS negative cases.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61366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STATISTICAL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Exercise frequency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431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significant difference found between groups (p &gt; 0.05).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Eating Out frequency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0040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significant difference found between groups (p &gt; 0.05).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Overweight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6495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association found (p &lt; 0.05).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2637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Conducted T-tests and Chi-Square tests on lifestyle factors and symptoms. Showed significant associations. These include between being overweight and PCOS.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 categorical variables.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185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Handle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4288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 with median/mode.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7674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Evaluate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954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using accuracy metrics.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49366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Prepared the data for machine learning models: Encode categorical variables. Evaluate model performance using metrics like accuracy, precision, recall, and F1-score.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19839"/>
            <a:ext cx="5634157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Performance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5070" y="1662113"/>
            <a:ext cx="7566660" cy="4612481"/>
          </a:xfrm>
          <a:prstGeom prst="roundRect">
            <a:avLst>
              <a:gd name="adj" fmla="val 20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2690" y="1669732"/>
            <a:ext cx="7551420" cy="13670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08433" y="1812488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22431" y="1812488"/>
            <a:ext cx="1052036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32620" y="1812488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42809" y="1812488"/>
            <a:ext cx="105203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552998" y="1812488"/>
            <a:ext cx="105584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2690" y="3036808"/>
            <a:ext cx="7551420" cy="6460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08433" y="3179564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22431" y="3179564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0.851852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32620" y="3179564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0.814815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42809" y="3179564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0.870370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552998" y="3179564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0.833333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2690" y="3682841"/>
            <a:ext cx="7551420" cy="6460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08433" y="3825597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2431" y="38255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0.833333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532620" y="38255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0.625000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42809" y="38255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0.727273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2552998" y="3825597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0.636364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2690" y="4328874"/>
            <a:ext cx="7551420" cy="6460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08433" y="4471630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022431" y="4471630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0.416667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9532620" y="4471630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0.416667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11042809" y="4471630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0.666667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2552998" y="4471630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0.583333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6282690" y="4974908"/>
            <a:ext cx="7551420" cy="6460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508433" y="5117663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8022431" y="5117663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0.555556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9532620" y="5117663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0.500000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11042809" y="5117663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0.695652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12552998" y="5117663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0.608696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6282690" y="5620941"/>
            <a:ext cx="7551420" cy="6460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508433" y="5763697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8022431" y="57636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0.811508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9532620" y="57636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0.575397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11042809" y="5763697"/>
            <a:ext cx="105203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0.847222</a:t>
            </a:r>
            <a:endParaRPr lang="en-US" sz="1750" dirty="0"/>
          </a:p>
        </p:txBody>
      </p:sp>
      <p:sp>
        <p:nvSpPr>
          <p:cNvPr id="40" name="Text 37"/>
          <p:cNvSpPr/>
          <p:nvPr/>
        </p:nvSpPr>
        <p:spPr>
          <a:xfrm>
            <a:off x="12552998" y="5763697"/>
            <a:ext cx="1055846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0.716270</a:t>
            </a:r>
            <a:endParaRPr lang="en-US" sz="1750" dirty="0"/>
          </a:p>
        </p:txBody>
      </p:sp>
      <p:sp>
        <p:nvSpPr>
          <p:cNvPr id="41" name="Text 38"/>
          <p:cNvSpPr/>
          <p:nvPr/>
        </p:nvSpPr>
        <p:spPr>
          <a:xfrm>
            <a:off x="6275070" y="6528078"/>
            <a:ext cx="7566660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Naive Bayes: Best overall performer; Logistic Regression: Strong all-around performance; Decision Tree: Balanced performance; SVM: Underperformed compared to other models.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2025-03-12T09:46:15Z</dcterms:created>
  <dcterms:modified xsi:type="dcterms:W3CDTF">2025-03-12T09:46:15Z</dcterms:modified>
</cp:coreProperties>
</file>